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 id="271" r:id="rId39"/>
    <p:sldId id="272" r:id="rId4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harset="1" panose="02000000000000000000"/>
      <p:regular r:id="rId10"/>
    </p:embeddedFont>
    <p:embeddedFont>
      <p:font typeface="Roboto Bold" charset="1" panose="02000000000000000000"/>
      <p:regular r:id="rId11"/>
    </p:embeddedFont>
    <p:embeddedFont>
      <p:font typeface="Roboto Italics" charset="1" panose="02000000000000000000"/>
      <p:regular r:id="rId12"/>
    </p:embeddedFont>
    <p:embeddedFont>
      <p:font typeface="Roboto Bold Italics" charset="1" panose="02000000000000000000"/>
      <p:regular r:id="rId13"/>
    </p:embeddedFont>
    <p:embeddedFont>
      <p:font typeface="Poppins Light" charset="1" panose="02000000000000000000"/>
      <p:regular r:id="rId14"/>
    </p:embeddedFont>
    <p:embeddedFont>
      <p:font typeface="Poppins Light Bold" charset="1" panose="02000000000000000000"/>
      <p:regular r:id="rId15"/>
    </p:embeddedFont>
    <p:embeddedFont>
      <p:font typeface="Open Sans" charset="1" panose="020B0606030504020204"/>
      <p:regular r:id="rId16"/>
    </p:embeddedFont>
    <p:embeddedFont>
      <p:font typeface="Open Sans Bold" charset="1" panose="020B0806030504020204"/>
      <p:regular r:id="rId17"/>
    </p:embeddedFont>
    <p:embeddedFont>
      <p:font typeface="Open Sans Italics" charset="1" panose="020B0606030504020204"/>
      <p:regular r:id="rId18"/>
    </p:embeddedFont>
    <p:embeddedFont>
      <p:font typeface="Open Sans Bold Italics" charset="1" panose="020B0806030504020204"/>
      <p:regular r:id="rId19"/>
    </p:embeddedFont>
    <p:embeddedFont>
      <p:font typeface="Open Sans Light" charset="1" panose="020B0306030504020204"/>
      <p:regular r:id="rId20"/>
    </p:embeddedFont>
    <p:embeddedFont>
      <p:font typeface="Open Sans Light Italics" charset="1" panose="020B0306030504020204"/>
      <p:regular r:id="rId21"/>
    </p:embeddedFont>
    <p:embeddedFont>
      <p:font typeface="Open Sans Ultra-Bold" charset="1" panose="00000000000000000000"/>
      <p:regular r:id="rId22"/>
    </p:embeddedFont>
    <p:embeddedFont>
      <p:font typeface="Open Sans Ultra-Bold Italics" charset="1" panose="000000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36" Target="slides/slide13.xml" Type="http://schemas.openxmlformats.org/officeDocument/2006/relationships/slide"/><Relationship Id="rId37" Target="slides/slide14.xml" Type="http://schemas.openxmlformats.org/officeDocument/2006/relationships/slide"/><Relationship Id="rId38" Target="slides/slide15.xml" Type="http://schemas.openxmlformats.org/officeDocument/2006/relationships/slide"/><Relationship Id="rId39" Target="slides/slide16.xml" Type="http://schemas.openxmlformats.org/officeDocument/2006/relationships/slide"/><Relationship Id="rId4" Target="theme/theme1.xml" Type="http://schemas.openxmlformats.org/officeDocument/2006/relationships/theme"/><Relationship Id="rId40" Target="slides/slide17.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VAF2DFgbNm8.mp4" Type="http://schemas.openxmlformats.org/officeDocument/2006/relationships/video"/><Relationship Id="rId4" Target="../media/VAF2DFgbNm8.mp4" Type="http://schemas.microsoft.com/office/2007/relationships/media"/></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VAF2G0-xnEY.mp4" Type="http://schemas.openxmlformats.org/officeDocument/2006/relationships/video"/><Relationship Id="rId4" Target="../media/VAF2G0-xnEY.mp4" Type="http://schemas.microsoft.com/office/2007/relationships/media"/></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https://freertos.org/index.html" TargetMode="External" Type="http://schemas.openxmlformats.org/officeDocument/2006/relationships/hyperlink"/></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6078" t="-10008" r="0" b="-15714"/>
            </a:stretch>
          </a:blipFill>
        </p:spPr>
      </p:sp>
      <p:sp>
        <p:nvSpPr>
          <p:cNvPr name="TextBox 3" id="3"/>
          <p:cNvSpPr txBox="true"/>
          <p:nvPr/>
        </p:nvSpPr>
        <p:spPr>
          <a:xfrm rot="0">
            <a:off x="1471821" y="2618947"/>
            <a:ext cx="11553408" cy="3171825"/>
          </a:xfrm>
          <a:prstGeom prst="rect">
            <a:avLst/>
          </a:prstGeom>
        </p:spPr>
        <p:txBody>
          <a:bodyPr anchor="t" rtlCol="false" tIns="0" lIns="0" bIns="0" rIns="0">
            <a:spAutoFit/>
          </a:bodyPr>
          <a:lstStyle/>
          <a:p>
            <a:pPr>
              <a:lnSpc>
                <a:spcPts val="12480"/>
              </a:lnSpc>
            </a:pPr>
            <a:r>
              <a:rPr lang="en-US" sz="10400">
                <a:solidFill>
                  <a:srgbClr val="FFFFFF"/>
                </a:solidFill>
                <a:latin typeface="Roboto Bold"/>
              </a:rPr>
              <a:t>SISTEMAS OPERACIONAIS</a:t>
            </a:r>
          </a:p>
        </p:txBody>
      </p:sp>
      <p:sp>
        <p:nvSpPr>
          <p:cNvPr name="TextBox 4" id="4"/>
          <p:cNvSpPr txBox="true"/>
          <p:nvPr/>
        </p:nvSpPr>
        <p:spPr>
          <a:xfrm rot="0">
            <a:off x="1471821" y="1409918"/>
            <a:ext cx="11553408" cy="438150"/>
          </a:xfrm>
          <a:prstGeom prst="rect">
            <a:avLst/>
          </a:prstGeom>
        </p:spPr>
        <p:txBody>
          <a:bodyPr anchor="t" rtlCol="false" tIns="0" lIns="0" bIns="0" rIns="0">
            <a:spAutoFit/>
          </a:bodyPr>
          <a:lstStyle/>
          <a:p>
            <a:pPr>
              <a:lnSpc>
                <a:spcPts val="3360"/>
              </a:lnSpc>
            </a:pPr>
            <a:r>
              <a:rPr lang="en-US" sz="2800" spc="56">
                <a:solidFill>
                  <a:srgbClr val="FFFFFF"/>
                </a:solidFill>
                <a:latin typeface="Roboto Bold"/>
              </a:rPr>
              <a:t>UNIVERSIDADE FEDERAL DO MARANHÃO</a:t>
            </a:r>
          </a:p>
        </p:txBody>
      </p:sp>
      <p:sp>
        <p:nvSpPr>
          <p:cNvPr name="TextBox 5" id="5"/>
          <p:cNvSpPr txBox="true"/>
          <p:nvPr/>
        </p:nvSpPr>
        <p:spPr>
          <a:xfrm rot="0">
            <a:off x="1471821" y="6217488"/>
            <a:ext cx="11553408" cy="869950"/>
          </a:xfrm>
          <a:prstGeom prst="rect">
            <a:avLst/>
          </a:prstGeom>
        </p:spPr>
        <p:txBody>
          <a:bodyPr anchor="t" rtlCol="false" tIns="0" lIns="0" bIns="0" rIns="0">
            <a:spAutoFit/>
          </a:bodyPr>
          <a:lstStyle/>
          <a:p>
            <a:pPr>
              <a:lnSpc>
                <a:spcPts val="3500"/>
              </a:lnSpc>
            </a:pPr>
            <a:r>
              <a:rPr lang="en-US" sz="2500" spc="50">
                <a:solidFill>
                  <a:srgbClr val="FFBE40"/>
                </a:solidFill>
                <a:latin typeface="Roboto"/>
              </a:rPr>
              <a:t>Aplicação de Sistema Operacional de Semáforo em Plataforma Arduino, utilizando FreeRTOS</a:t>
            </a:r>
          </a:p>
        </p:txBody>
      </p:sp>
      <p:sp>
        <p:nvSpPr>
          <p:cNvPr name="TextBox 6" id="6"/>
          <p:cNvSpPr txBox="true"/>
          <p:nvPr/>
        </p:nvSpPr>
        <p:spPr>
          <a:xfrm rot="0">
            <a:off x="1471821" y="7523679"/>
            <a:ext cx="11553408" cy="1736725"/>
          </a:xfrm>
          <a:prstGeom prst="rect">
            <a:avLst/>
          </a:prstGeom>
        </p:spPr>
        <p:txBody>
          <a:bodyPr anchor="t" rtlCol="false" tIns="0" lIns="0" bIns="0" rIns="0">
            <a:spAutoFit/>
          </a:bodyPr>
          <a:lstStyle/>
          <a:p>
            <a:pPr>
              <a:lnSpc>
                <a:spcPts val="3499"/>
              </a:lnSpc>
            </a:pPr>
            <a:r>
              <a:rPr lang="en-US" sz="2499" spc="49">
                <a:solidFill>
                  <a:srgbClr val="FFFFFF"/>
                </a:solidFill>
                <a:latin typeface="Roboto"/>
              </a:rPr>
              <a:t>DISCENTES: </a:t>
            </a:r>
          </a:p>
          <a:p>
            <a:pPr>
              <a:lnSpc>
                <a:spcPts val="3499"/>
              </a:lnSpc>
            </a:pPr>
            <a:r>
              <a:rPr lang="en-US" sz="2499" spc="49">
                <a:solidFill>
                  <a:srgbClr val="FFFFFF"/>
                </a:solidFill>
                <a:latin typeface="Roboto"/>
              </a:rPr>
              <a:t>JOÃO PEDRO AZEVEDO VERAS DOS REIS</a:t>
            </a:r>
          </a:p>
          <a:p>
            <a:pPr>
              <a:lnSpc>
                <a:spcPts val="3499"/>
              </a:lnSpc>
            </a:pPr>
            <a:r>
              <a:rPr lang="en-US" sz="2499" spc="49">
                <a:solidFill>
                  <a:srgbClr val="FFFFFF"/>
                </a:solidFill>
                <a:latin typeface="Roboto"/>
              </a:rPr>
              <a:t>LUIS GUILHERME FREITAS DE ALMEIDA SILVA</a:t>
            </a:r>
          </a:p>
          <a:p>
            <a:pPr>
              <a:lnSpc>
                <a:spcPts val="3500"/>
              </a:lnSpc>
            </a:pPr>
            <a:r>
              <a:rPr lang="en-US" sz="2500" spc="50">
                <a:solidFill>
                  <a:srgbClr val="FFFFFF"/>
                </a:solidFill>
                <a:latin typeface="Roboto"/>
              </a:rPr>
              <a:t>RENATA COSTA ROCHA CARVALHAL CAVALCANTE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90909"/>
        </a:solidFill>
      </p:bgPr>
    </p:bg>
    <p:spTree>
      <p:nvGrpSpPr>
        <p:cNvPr id="1" name=""/>
        <p:cNvGrpSpPr/>
        <p:nvPr/>
      </p:nvGrpSpPr>
      <p:grpSpPr>
        <a:xfrm>
          <a:off x="0" y="0"/>
          <a:ext cx="0" cy="0"/>
          <a:chOff x="0" y="0"/>
          <a:chExt cx="0" cy="0"/>
        </a:xfrm>
      </p:grpSpPr>
      <p:sp>
        <p:nvSpPr>
          <p:cNvPr name="Freeform 2" id="2"/>
          <p:cNvSpPr/>
          <p:nvPr/>
        </p:nvSpPr>
        <p:spPr>
          <a:xfrm flipH="false" flipV="false" rot="0">
            <a:off x="6266110" y="3417313"/>
            <a:ext cx="5755780" cy="6340978"/>
          </a:xfrm>
          <a:custGeom>
            <a:avLst/>
            <a:gdLst/>
            <a:ahLst/>
            <a:cxnLst/>
            <a:rect r="r" b="b" t="t" l="l"/>
            <a:pathLst>
              <a:path h="6340978" w="5755780">
                <a:moveTo>
                  <a:pt x="0" y="0"/>
                </a:moveTo>
                <a:lnTo>
                  <a:pt x="5755780" y="0"/>
                </a:lnTo>
                <a:lnTo>
                  <a:pt x="5755780" y="6340977"/>
                </a:lnTo>
                <a:lnTo>
                  <a:pt x="0" y="6340977"/>
                </a:lnTo>
                <a:lnTo>
                  <a:pt x="0" y="0"/>
                </a:lnTo>
                <a:close/>
              </a:path>
            </a:pathLst>
          </a:custGeom>
          <a:blipFill>
            <a:blip r:embed="rId2"/>
            <a:stretch>
              <a:fillRect l="0" t="0" r="0" b="0"/>
            </a:stretch>
          </a:blipFill>
        </p:spPr>
      </p:sp>
      <p:sp>
        <p:nvSpPr>
          <p:cNvPr name="TextBox 3" id="3"/>
          <p:cNvSpPr txBox="true"/>
          <p:nvPr/>
        </p:nvSpPr>
        <p:spPr>
          <a:xfrm rot="0">
            <a:off x="3296841" y="1295400"/>
            <a:ext cx="11694319" cy="1171575"/>
          </a:xfrm>
          <a:prstGeom prst="rect">
            <a:avLst/>
          </a:prstGeom>
        </p:spPr>
        <p:txBody>
          <a:bodyPr anchor="t" rtlCol="false" tIns="0" lIns="0" bIns="0" rIns="0">
            <a:spAutoFit/>
          </a:bodyPr>
          <a:lstStyle/>
          <a:p>
            <a:pPr algn="ctr">
              <a:lnSpc>
                <a:spcPts val="9180"/>
              </a:lnSpc>
            </a:pPr>
            <a:r>
              <a:rPr lang="en-US" sz="7650">
                <a:solidFill>
                  <a:srgbClr val="FFFFFF"/>
                </a:solidFill>
                <a:latin typeface="Roboto Bold"/>
              </a:rPr>
              <a:t>CASOS FUNCIONAIS</a:t>
            </a:r>
          </a:p>
        </p:txBody>
      </p:sp>
      <p:sp>
        <p:nvSpPr>
          <p:cNvPr name="TextBox 4" id="4"/>
          <p:cNvSpPr txBox="true"/>
          <p:nvPr/>
        </p:nvSpPr>
        <p:spPr>
          <a:xfrm rot="0">
            <a:off x="6575822" y="2935983"/>
            <a:ext cx="8415338" cy="481330"/>
          </a:xfrm>
          <a:prstGeom prst="rect">
            <a:avLst/>
          </a:prstGeom>
        </p:spPr>
        <p:txBody>
          <a:bodyPr anchor="t" rtlCol="false" tIns="0" lIns="0" bIns="0" rIns="0">
            <a:spAutoFit/>
          </a:bodyPr>
          <a:lstStyle/>
          <a:p>
            <a:pPr>
              <a:lnSpc>
                <a:spcPts val="3920"/>
              </a:lnSpc>
            </a:pPr>
            <a:r>
              <a:rPr lang="en-US" sz="2800">
                <a:solidFill>
                  <a:srgbClr val="FFFFFF"/>
                </a:solidFill>
                <a:latin typeface="Open Sans"/>
              </a:rPr>
              <a:t>Pós-detecção de aproximação</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90909"/>
        </a:solidFill>
      </p:bgPr>
    </p:bg>
    <p:spTree>
      <p:nvGrpSpPr>
        <p:cNvPr id="1" name=""/>
        <p:cNvGrpSpPr/>
        <p:nvPr/>
      </p:nvGrpSpPr>
      <p:grpSpPr>
        <a:xfrm>
          <a:off x="0" y="0"/>
          <a:ext cx="0" cy="0"/>
          <a:chOff x="0" y="0"/>
          <a:chExt cx="0" cy="0"/>
        </a:xfrm>
      </p:grpSpPr>
      <p:sp>
        <p:nvSpPr>
          <p:cNvPr name="Freeform 2" id="2"/>
          <p:cNvSpPr/>
          <p:nvPr/>
        </p:nvSpPr>
        <p:spPr>
          <a:xfrm flipH="false" flipV="false" rot="0">
            <a:off x="6044530" y="3417313"/>
            <a:ext cx="6198941" cy="6335623"/>
          </a:xfrm>
          <a:custGeom>
            <a:avLst/>
            <a:gdLst/>
            <a:ahLst/>
            <a:cxnLst/>
            <a:rect r="r" b="b" t="t" l="l"/>
            <a:pathLst>
              <a:path h="6335623" w="6198941">
                <a:moveTo>
                  <a:pt x="0" y="0"/>
                </a:moveTo>
                <a:lnTo>
                  <a:pt x="6198940" y="0"/>
                </a:lnTo>
                <a:lnTo>
                  <a:pt x="6198940" y="6335623"/>
                </a:lnTo>
                <a:lnTo>
                  <a:pt x="0" y="6335623"/>
                </a:lnTo>
                <a:lnTo>
                  <a:pt x="0" y="0"/>
                </a:lnTo>
                <a:close/>
              </a:path>
            </a:pathLst>
          </a:custGeom>
          <a:blipFill>
            <a:blip r:embed="rId2"/>
            <a:stretch>
              <a:fillRect l="0" t="0" r="0" b="0"/>
            </a:stretch>
          </a:blipFill>
        </p:spPr>
      </p:sp>
      <p:sp>
        <p:nvSpPr>
          <p:cNvPr name="TextBox 3" id="3"/>
          <p:cNvSpPr txBox="true"/>
          <p:nvPr/>
        </p:nvSpPr>
        <p:spPr>
          <a:xfrm rot="0">
            <a:off x="3296841" y="1295400"/>
            <a:ext cx="11694319" cy="1171575"/>
          </a:xfrm>
          <a:prstGeom prst="rect">
            <a:avLst/>
          </a:prstGeom>
        </p:spPr>
        <p:txBody>
          <a:bodyPr anchor="t" rtlCol="false" tIns="0" lIns="0" bIns="0" rIns="0">
            <a:spAutoFit/>
          </a:bodyPr>
          <a:lstStyle/>
          <a:p>
            <a:pPr algn="ctr">
              <a:lnSpc>
                <a:spcPts val="9180"/>
              </a:lnSpc>
            </a:pPr>
            <a:r>
              <a:rPr lang="en-US" sz="7650">
                <a:solidFill>
                  <a:srgbClr val="FFFFFF"/>
                </a:solidFill>
                <a:latin typeface="Roboto Bold"/>
              </a:rPr>
              <a:t>CASOS FUNCIONAIS</a:t>
            </a:r>
          </a:p>
        </p:txBody>
      </p:sp>
      <p:sp>
        <p:nvSpPr>
          <p:cNvPr name="TextBox 4" id="4"/>
          <p:cNvSpPr txBox="true"/>
          <p:nvPr/>
        </p:nvSpPr>
        <p:spPr>
          <a:xfrm rot="0">
            <a:off x="7361634" y="2935983"/>
            <a:ext cx="8415338" cy="481330"/>
          </a:xfrm>
          <a:prstGeom prst="rect">
            <a:avLst/>
          </a:prstGeom>
        </p:spPr>
        <p:txBody>
          <a:bodyPr anchor="t" rtlCol="false" tIns="0" lIns="0" bIns="0" rIns="0">
            <a:spAutoFit/>
          </a:bodyPr>
          <a:lstStyle/>
          <a:p>
            <a:pPr>
              <a:lnSpc>
                <a:spcPts val="3920"/>
              </a:lnSpc>
            </a:pPr>
            <a:r>
              <a:rPr lang="en-US" sz="2800">
                <a:solidFill>
                  <a:srgbClr val="FFFFFF"/>
                </a:solidFill>
                <a:latin typeface="Open Sans"/>
              </a:rPr>
              <a:t>Estado de sinal verde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90909"/>
        </a:solidFill>
      </p:bgPr>
    </p:bg>
    <p:spTree>
      <p:nvGrpSpPr>
        <p:cNvPr id="1" name=""/>
        <p:cNvGrpSpPr/>
        <p:nvPr/>
      </p:nvGrpSpPr>
      <p:grpSpPr>
        <a:xfrm>
          <a:off x="0" y="0"/>
          <a:ext cx="0" cy="0"/>
          <a:chOff x="0" y="0"/>
          <a:chExt cx="0" cy="0"/>
        </a:xfrm>
      </p:grpSpPr>
      <p:sp>
        <p:nvSpPr>
          <p:cNvPr name="Freeform 2" id="2"/>
          <p:cNvSpPr/>
          <p:nvPr/>
        </p:nvSpPr>
        <p:spPr>
          <a:xfrm flipH="false" flipV="false" rot="0">
            <a:off x="6409030" y="3417313"/>
            <a:ext cx="5469940" cy="6416217"/>
          </a:xfrm>
          <a:custGeom>
            <a:avLst/>
            <a:gdLst/>
            <a:ahLst/>
            <a:cxnLst/>
            <a:rect r="r" b="b" t="t" l="l"/>
            <a:pathLst>
              <a:path h="6416217" w="5469940">
                <a:moveTo>
                  <a:pt x="0" y="0"/>
                </a:moveTo>
                <a:lnTo>
                  <a:pt x="5469940" y="0"/>
                </a:lnTo>
                <a:lnTo>
                  <a:pt x="5469940" y="6416217"/>
                </a:lnTo>
                <a:lnTo>
                  <a:pt x="0" y="6416217"/>
                </a:lnTo>
                <a:lnTo>
                  <a:pt x="0" y="0"/>
                </a:lnTo>
                <a:close/>
              </a:path>
            </a:pathLst>
          </a:custGeom>
          <a:blipFill>
            <a:blip r:embed="rId2"/>
            <a:stretch>
              <a:fillRect l="0" t="0" r="0" b="0"/>
            </a:stretch>
          </a:blipFill>
        </p:spPr>
      </p:sp>
      <p:sp>
        <p:nvSpPr>
          <p:cNvPr name="TextBox 3" id="3"/>
          <p:cNvSpPr txBox="true"/>
          <p:nvPr/>
        </p:nvSpPr>
        <p:spPr>
          <a:xfrm rot="0">
            <a:off x="3296841" y="1295400"/>
            <a:ext cx="11694319" cy="1171575"/>
          </a:xfrm>
          <a:prstGeom prst="rect">
            <a:avLst/>
          </a:prstGeom>
        </p:spPr>
        <p:txBody>
          <a:bodyPr anchor="t" rtlCol="false" tIns="0" lIns="0" bIns="0" rIns="0">
            <a:spAutoFit/>
          </a:bodyPr>
          <a:lstStyle/>
          <a:p>
            <a:pPr algn="ctr">
              <a:lnSpc>
                <a:spcPts val="9180"/>
              </a:lnSpc>
            </a:pPr>
            <a:r>
              <a:rPr lang="en-US" sz="7650">
                <a:solidFill>
                  <a:srgbClr val="FFFFFF"/>
                </a:solidFill>
                <a:latin typeface="Roboto Bold"/>
              </a:rPr>
              <a:t>CASOS FUNCIONAIS</a:t>
            </a:r>
          </a:p>
        </p:txBody>
      </p:sp>
      <p:sp>
        <p:nvSpPr>
          <p:cNvPr name="TextBox 4" id="4"/>
          <p:cNvSpPr txBox="true"/>
          <p:nvPr/>
        </p:nvSpPr>
        <p:spPr>
          <a:xfrm rot="0">
            <a:off x="6575822" y="2935983"/>
            <a:ext cx="8415338" cy="481330"/>
          </a:xfrm>
          <a:prstGeom prst="rect">
            <a:avLst/>
          </a:prstGeom>
        </p:spPr>
        <p:txBody>
          <a:bodyPr anchor="t" rtlCol="false" tIns="0" lIns="0" bIns="0" rIns="0">
            <a:spAutoFit/>
          </a:bodyPr>
          <a:lstStyle/>
          <a:p>
            <a:pPr>
              <a:lnSpc>
                <a:spcPts val="3920"/>
              </a:lnSpc>
            </a:pPr>
            <a:r>
              <a:rPr lang="en-US" sz="2800">
                <a:solidFill>
                  <a:srgbClr val="FFFFFF"/>
                </a:solidFill>
                <a:latin typeface="Open Sans"/>
              </a:rPr>
              <a:t>Sinal vermelho após contagem</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90909"/>
        </a:solidFill>
      </p:bgPr>
    </p:bg>
    <p:spTree>
      <p:nvGrpSpPr>
        <p:cNvPr id="1" name=""/>
        <p:cNvGrpSpPr/>
        <p:nvPr/>
      </p:nvGrpSpPr>
      <p:grpSpPr>
        <a:xfrm>
          <a:off x="0" y="0"/>
          <a:ext cx="0" cy="0"/>
          <a:chOff x="0" y="0"/>
          <a:chExt cx="0" cy="0"/>
        </a:xfrm>
      </p:grpSpPr>
      <p:sp>
        <p:nvSpPr>
          <p:cNvPr name="Freeform 2" id="2"/>
          <p:cNvSpPr/>
          <p:nvPr/>
        </p:nvSpPr>
        <p:spPr>
          <a:xfrm flipH="false" flipV="false" rot="0">
            <a:off x="5993179" y="3417313"/>
            <a:ext cx="6301643" cy="6333835"/>
          </a:xfrm>
          <a:custGeom>
            <a:avLst/>
            <a:gdLst/>
            <a:ahLst/>
            <a:cxnLst/>
            <a:rect r="r" b="b" t="t" l="l"/>
            <a:pathLst>
              <a:path h="6333835" w="6301643">
                <a:moveTo>
                  <a:pt x="0" y="0"/>
                </a:moveTo>
                <a:lnTo>
                  <a:pt x="6301642" y="0"/>
                </a:lnTo>
                <a:lnTo>
                  <a:pt x="6301642" y="6333835"/>
                </a:lnTo>
                <a:lnTo>
                  <a:pt x="0" y="6333835"/>
                </a:lnTo>
                <a:lnTo>
                  <a:pt x="0" y="0"/>
                </a:lnTo>
                <a:close/>
              </a:path>
            </a:pathLst>
          </a:custGeom>
          <a:blipFill>
            <a:blip r:embed="rId2"/>
            <a:stretch>
              <a:fillRect l="0" t="0" r="0" b="0"/>
            </a:stretch>
          </a:blipFill>
        </p:spPr>
      </p:sp>
      <p:sp>
        <p:nvSpPr>
          <p:cNvPr name="TextBox 3" id="3"/>
          <p:cNvSpPr txBox="true"/>
          <p:nvPr/>
        </p:nvSpPr>
        <p:spPr>
          <a:xfrm rot="0">
            <a:off x="3296841" y="1295400"/>
            <a:ext cx="11694319" cy="1171575"/>
          </a:xfrm>
          <a:prstGeom prst="rect">
            <a:avLst/>
          </a:prstGeom>
        </p:spPr>
        <p:txBody>
          <a:bodyPr anchor="t" rtlCol="false" tIns="0" lIns="0" bIns="0" rIns="0">
            <a:spAutoFit/>
          </a:bodyPr>
          <a:lstStyle/>
          <a:p>
            <a:pPr algn="ctr">
              <a:lnSpc>
                <a:spcPts val="9180"/>
              </a:lnSpc>
            </a:pPr>
            <a:r>
              <a:rPr lang="en-US" sz="7650">
                <a:solidFill>
                  <a:srgbClr val="FFFFFF"/>
                </a:solidFill>
                <a:latin typeface="Roboto Bold"/>
              </a:rPr>
              <a:t>CASOS FUNCIONAIS</a:t>
            </a:r>
          </a:p>
        </p:txBody>
      </p:sp>
      <p:sp>
        <p:nvSpPr>
          <p:cNvPr name="TextBox 4" id="4"/>
          <p:cNvSpPr txBox="true"/>
          <p:nvPr/>
        </p:nvSpPr>
        <p:spPr>
          <a:xfrm rot="0">
            <a:off x="7004447" y="2935983"/>
            <a:ext cx="8415338" cy="481330"/>
          </a:xfrm>
          <a:prstGeom prst="rect">
            <a:avLst/>
          </a:prstGeom>
        </p:spPr>
        <p:txBody>
          <a:bodyPr anchor="t" rtlCol="false" tIns="0" lIns="0" bIns="0" rIns="0">
            <a:spAutoFit/>
          </a:bodyPr>
          <a:lstStyle/>
          <a:p>
            <a:pPr>
              <a:lnSpc>
                <a:spcPts val="3920"/>
              </a:lnSpc>
            </a:pPr>
            <a:r>
              <a:rPr lang="en-US" sz="2800">
                <a:solidFill>
                  <a:srgbClr val="FFFFFF"/>
                </a:solidFill>
                <a:latin typeface="Open Sans"/>
              </a:rPr>
              <a:t>Preempção do sistema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90909"/>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1828800" y="1635919"/>
            <a:ext cx="14630400" cy="8229600"/>
          </a:xfrm>
          <a:prstGeom prst="rect">
            <a:avLst/>
          </a:prstGeom>
        </p:spPr>
      </p:pic>
      <p:sp>
        <p:nvSpPr>
          <p:cNvPr name="TextBox 3" id="3"/>
          <p:cNvSpPr txBox="true"/>
          <p:nvPr/>
        </p:nvSpPr>
        <p:spPr>
          <a:xfrm rot="0">
            <a:off x="3296841" y="464344"/>
            <a:ext cx="11694319" cy="1171575"/>
          </a:xfrm>
          <a:prstGeom prst="rect">
            <a:avLst/>
          </a:prstGeom>
        </p:spPr>
        <p:txBody>
          <a:bodyPr anchor="t" rtlCol="false" tIns="0" lIns="0" bIns="0" rIns="0">
            <a:spAutoFit/>
          </a:bodyPr>
          <a:lstStyle/>
          <a:p>
            <a:pPr algn="ctr">
              <a:lnSpc>
                <a:spcPts val="9180"/>
              </a:lnSpc>
            </a:pPr>
            <a:r>
              <a:rPr lang="en-US" sz="7650">
                <a:solidFill>
                  <a:srgbClr val="FFFFFF"/>
                </a:solidFill>
                <a:latin typeface="Roboto Bold"/>
              </a:rPr>
              <a:t>CASOS FUNCIONAIS</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90909"/>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13243" r="0" b="0"/>
          <a:stretch>
            <a:fillRect/>
          </a:stretch>
        </p:blipFill>
        <p:spPr>
          <a:xfrm flipH="false" flipV="false" rot="0">
            <a:off x="2011636" y="2683776"/>
            <a:ext cx="14264728" cy="6574524"/>
          </a:xfrm>
          <a:prstGeom prst="rect">
            <a:avLst/>
          </a:prstGeom>
        </p:spPr>
      </p:pic>
      <p:sp>
        <p:nvSpPr>
          <p:cNvPr name="TextBox 3" id="3"/>
          <p:cNvSpPr txBox="true"/>
          <p:nvPr/>
        </p:nvSpPr>
        <p:spPr>
          <a:xfrm rot="0">
            <a:off x="3296841" y="464344"/>
            <a:ext cx="11694319" cy="1171575"/>
          </a:xfrm>
          <a:prstGeom prst="rect">
            <a:avLst/>
          </a:prstGeom>
        </p:spPr>
        <p:txBody>
          <a:bodyPr anchor="t" rtlCol="false" tIns="0" lIns="0" bIns="0" rIns="0">
            <a:spAutoFit/>
          </a:bodyPr>
          <a:lstStyle/>
          <a:p>
            <a:pPr algn="ctr">
              <a:lnSpc>
                <a:spcPts val="9180"/>
              </a:lnSpc>
            </a:pPr>
            <a:r>
              <a:rPr lang="en-US" sz="7650">
                <a:solidFill>
                  <a:srgbClr val="FFFFFF"/>
                </a:solidFill>
                <a:latin typeface="Roboto Bold"/>
              </a:rPr>
              <a:t>CASOS FUNCIONAIS</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90909"/>
        </a:solidFill>
      </p:bgPr>
    </p:bg>
    <p:spTree>
      <p:nvGrpSpPr>
        <p:cNvPr id="1" name=""/>
        <p:cNvGrpSpPr/>
        <p:nvPr/>
      </p:nvGrpSpPr>
      <p:grpSpPr>
        <a:xfrm>
          <a:off x="0" y="0"/>
          <a:ext cx="0" cy="0"/>
          <a:chOff x="0" y="0"/>
          <a:chExt cx="0" cy="0"/>
        </a:xfrm>
      </p:grpSpPr>
      <p:sp>
        <p:nvSpPr>
          <p:cNvPr name="TextBox 2" id="2"/>
          <p:cNvSpPr txBox="true"/>
          <p:nvPr/>
        </p:nvSpPr>
        <p:spPr>
          <a:xfrm rot="0">
            <a:off x="3296841" y="464344"/>
            <a:ext cx="11694319" cy="1171575"/>
          </a:xfrm>
          <a:prstGeom prst="rect">
            <a:avLst/>
          </a:prstGeom>
        </p:spPr>
        <p:txBody>
          <a:bodyPr anchor="t" rtlCol="false" tIns="0" lIns="0" bIns="0" rIns="0">
            <a:spAutoFit/>
          </a:bodyPr>
          <a:lstStyle/>
          <a:p>
            <a:pPr algn="ctr">
              <a:lnSpc>
                <a:spcPts val="9180"/>
              </a:lnSpc>
            </a:pPr>
            <a:r>
              <a:rPr lang="en-US" sz="7650">
                <a:solidFill>
                  <a:srgbClr val="FFFFFF"/>
                </a:solidFill>
                <a:latin typeface="Roboto Bold"/>
              </a:rPr>
              <a:t>BIBLIOTECA UTILIZADA</a:t>
            </a:r>
          </a:p>
        </p:txBody>
      </p:sp>
      <p:sp>
        <p:nvSpPr>
          <p:cNvPr name="TextBox 3" id="3"/>
          <p:cNvSpPr txBox="true"/>
          <p:nvPr/>
        </p:nvSpPr>
        <p:spPr>
          <a:xfrm rot="0">
            <a:off x="1028254" y="2212499"/>
            <a:ext cx="6171902" cy="580390"/>
          </a:xfrm>
          <a:prstGeom prst="rect">
            <a:avLst/>
          </a:prstGeom>
        </p:spPr>
        <p:txBody>
          <a:bodyPr anchor="t" rtlCol="false" tIns="0" lIns="0" bIns="0" rIns="0">
            <a:spAutoFit/>
          </a:bodyPr>
          <a:lstStyle/>
          <a:p>
            <a:pPr algn="ctr">
              <a:lnSpc>
                <a:spcPts val="4759"/>
              </a:lnSpc>
            </a:pPr>
            <a:r>
              <a:rPr lang="en-US" sz="3399" u="sng">
                <a:solidFill>
                  <a:srgbClr val="FFFFFF"/>
                </a:solidFill>
                <a:latin typeface="Open Sans"/>
                <a:hlinkClick r:id="rId2" tooltip="https://freertos.org/index.html"/>
              </a:rPr>
              <a:t>https://freertos.org/index.html</a:t>
            </a: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090909"/>
        </a:solidFill>
      </p:bgPr>
    </p:bg>
    <p:spTree>
      <p:nvGrpSpPr>
        <p:cNvPr id="1" name=""/>
        <p:cNvGrpSpPr/>
        <p:nvPr/>
      </p:nvGrpSpPr>
      <p:grpSpPr>
        <a:xfrm>
          <a:off x="0" y="0"/>
          <a:ext cx="0" cy="0"/>
          <a:chOff x="0" y="0"/>
          <a:chExt cx="0" cy="0"/>
        </a:xfrm>
      </p:grpSpPr>
      <p:sp>
        <p:nvSpPr>
          <p:cNvPr name="TextBox 2" id="2"/>
          <p:cNvSpPr txBox="true"/>
          <p:nvPr/>
        </p:nvSpPr>
        <p:spPr>
          <a:xfrm rot="0">
            <a:off x="0" y="552450"/>
            <a:ext cx="18288000" cy="9163050"/>
          </a:xfrm>
          <a:prstGeom prst="rect">
            <a:avLst/>
          </a:prstGeom>
        </p:spPr>
        <p:txBody>
          <a:bodyPr anchor="t" rtlCol="false" tIns="0" lIns="0" bIns="0" rIns="0">
            <a:spAutoFit/>
          </a:bodyPr>
          <a:lstStyle/>
          <a:p>
            <a:pPr algn="ctr">
              <a:lnSpc>
                <a:spcPts val="2400"/>
              </a:lnSpc>
              <a:spcBef>
                <a:spcPct val="0"/>
              </a:spcBef>
            </a:pPr>
            <a:r>
              <a:rPr lang="en-US" sz="2000">
                <a:solidFill>
                  <a:srgbClr val="FFFFFF"/>
                </a:solidFill>
                <a:latin typeface="Roboto Bold"/>
              </a:rPr>
              <a:t>Reconhecimentos e Direitos Autorais</a:t>
            </a:r>
          </a:p>
          <a:p>
            <a:pPr algn="ctr">
              <a:lnSpc>
                <a:spcPts val="2400"/>
              </a:lnSpc>
              <a:spcBef>
                <a:spcPct val="0"/>
              </a:spcBef>
            </a:pPr>
          </a:p>
          <a:p>
            <a:pPr algn="ctr">
              <a:lnSpc>
                <a:spcPts val="2400"/>
              </a:lnSpc>
              <a:spcBef>
                <a:spcPct val="0"/>
              </a:spcBef>
            </a:pPr>
            <a:r>
              <a:rPr lang="en-US" sz="2000">
                <a:solidFill>
                  <a:srgbClr val="FFFFFF"/>
                </a:solidFill>
                <a:latin typeface="Roboto Bold"/>
              </a:rPr>
              <a:t>@autor: JOÃO PEDRO AZEVEDO VERAS DOS REIS, LUIS GUILHERME FREITAS DE ALMEIDA SILVA, RENATA COSTA ROCHA CARVALHAL CAVALCANTE</a:t>
            </a:r>
          </a:p>
          <a:p>
            <a:pPr algn="ctr">
              <a:lnSpc>
                <a:spcPts val="2400"/>
              </a:lnSpc>
              <a:spcBef>
                <a:spcPct val="0"/>
              </a:spcBef>
            </a:pPr>
          </a:p>
          <a:p>
            <a:pPr algn="ctr">
              <a:lnSpc>
                <a:spcPts val="2400"/>
              </a:lnSpc>
              <a:spcBef>
                <a:spcPct val="0"/>
              </a:spcBef>
            </a:pPr>
            <a:r>
              <a:rPr lang="en-US" sz="2000">
                <a:solidFill>
                  <a:srgbClr val="FFFFFF"/>
                </a:solidFill>
                <a:latin typeface="Roboto Bold"/>
              </a:rPr>
              <a:t>@data última versão: 10/12/2023</a:t>
            </a:r>
          </a:p>
          <a:p>
            <a:pPr algn="ctr">
              <a:lnSpc>
                <a:spcPts val="2400"/>
              </a:lnSpc>
              <a:spcBef>
                <a:spcPct val="0"/>
              </a:spcBef>
            </a:pPr>
          </a:p>
          <a:p>
            <a:pPr algn="ctr">
              <a:lnSpc>
                <a:spcPts val="2400"/>
              </a:lnSpc>
              <a:spcBef>
                <a:spcPct val="0"/>
              </a:spcBef>
            </a:pPr>
            <a:r>
              <a:rPr lang="en-US" sz="2000">
                <a:solidFill>
                  <a:srgbClr val="FFFFFF"/>
                </a:solidFill>
                <a:latin typeface="Roboto Bold"/>
              </a:rPr>
              <a:t>@versão: 1.0</a:t>
            </a:r>
          </a:p>
          <a:p>
            <a:pPr algn="ctr">
              <a:lnSpc>
                <a:spcPts val="2400"/>
              </a:lnSpc>
              <a:spcBef>
                <a:spcPct val="0"/>
              </a:spcBef>
            </a:pPr>
          </a:p>
          <a:p>
            <a:pPr algn="ctr">
              <a:lnSpc>
                <a:spcPts val="2400"/>
              </a:lnSpc>
              <a:spcBef>
                <a:spcPct val="0"/>
              </a:spcBef>
            </a:pPr>
            <a:r>
              <a:rPr lang="en-US" sz="2000">
                <a:solidFill>
                  <a:srgbClr val="FFFFFF"/>
                </a:solidFill>
                <a:latin typeface="Roboto Bold"/>
              </a:rPr>
              <a:t>@Agradecimentos: Universidade Federal do Maranhão (UFMA), Professor Doutor Thales Levi Azevedo Valente, e colegas de curso.</a:t>
            </a:r>
          </a:p>
          <a:p>
            <a:pPr algn="ctr">
              <a:lnSpc>
                <a:spcPts val="2400"/>
              </a:lnSpc>
              <a:spcBef>
                <a:spcPct val="0"/>
              </a:spcBef>
            </a:pPr>
          </a:p>
          <a:p>
            <a:pPr algn="ctr">
              <a:lnSpc>
                <a:spcPts val="2400"/>
              </a:lnSpc>
              <a:spcBef>
                <a:spcPct val="0"/>
              </a:spcBef>
            </a:pPr>
            <a:r>
              <a:rPr lang="en-US" sz="2000">
                <a:solidFill>
                  <a:srgbClr val="FFFFFF"/>
                </a:solidFill>
                <a:latin typeface="Roboto Bold"/>
              </a:rPr>
              <a:t>@Copyright/License</a:t>
            </a:r>
          </a:p>
          <a:p>
            <a:pPr algn="ctr">
              <a:lnSpc>
                <a:spcPts val="2400"/>
              </a:lnSpc>
              <a:spcBef>
                <a:spcPct val="0"/>
              </a:spcBef>
            </a:pPr>
          </a:p>
          <a:p>
            <a:pPr algn="ctr">
              <a:lnSpc>
                <a:spcPts val="2400"/>
              </a:lnSpc>
              <a:spcBef>
                <a:spcPct val="0"/>
              </a:spcBef>
            </a:pPr>
            <a:r>
              <a:rPr lang="en-US" sz="2000">
                <a:solidFill>
                  <a:srgbClr val="FFFFFF"/>
                </a:solidFill>
                <a:latin typeface="Roboto Bold"/>
              </a:rPr>
              <a:t>Este material é resultado de um trabalho acadêmico para a disciplina SISTEMAS OPERACIONAIS, sobre a orientação do professor Dr. THALES LEVI AZEVEDO VALENTE, semestre letivo 2023.2, curso Engenharia da Computação, na Universidade Federal do Maranhão (UFMA). Todo o material sob esta licença é software livre: pode ser usado para fins acadêmicos e comerciais sem nenhum custo. Não há papelada, nem royalties, nem restrições de "copyleft" do tipo GNU. Ele é licenciado sob os termos da licença MIT reproduzida abaixo e, portanto, é compatível com GPL e também se qualifica como software de código aberto. É de domínio público. Os detalhes legais estão abaixo. O espírito desta licença é que você é livre para usar este material para qualquer finalidade, sem nenhum custo. O único requisito é que, se você usá-los, nos dê crédito.</a:t>
            </a:r>
          </a:p>
          <a:p>
            <a:pPr algn="ctr">
              <a:lnSpc>
                <a:spcPts val="2400"/>
              </a:lnSpc>
              <a:spcBef>
                <a:spcPct val="0"/>
              </a:spcBef>
            </a:pPr>
          </a:p>
          <a:p>
            <a:pPr algn="ctr">
              <a:lnSpc>
                <a:spcPts val="2400"/>
              </a:lnSpc>
              <a:spcBef>
                <a:spcPct val="0"/>
              </a:spcBef>
            </a:pPr>
            <a:r>
              <a:rPr lang="en-US" sz="2000">
                <a:solidFill>
                  <a:srgbClr val="FFFFFF"/>
                </a:solidFill>
                <a:latin typeface="Roboto Bold"/>
              </a:rPr>
              <a:t>Copyright © 2023 Educational Material</a:t>
            </a:r>
          </a:p>
          <a:p>
            <a:pPr algn="ctr">
              <a:lnSpc>
                <a:spcPts val="2400"/>
              </a:lnSpc>
              <a:spcBef>
                <a:spcPct val="0"/>
              </a:spcBef>
            </a:pPr>
          </a:p>
          <a:p>
            <a:pPr algn="ctr">
              <a:lnSpc>
                <a:spcPts val="2400"/>
              </a:lnSpc>
              <a:spcBef>
                <a:spcPct val="0"/>
              </a:spcBef>
            </a:pPr>
            <a:r>
              <a:rPr lang="en-US" sz="2000">
                <a:solidFill>
                  <a:srgbClr val="FFFFFF"/>
                </a:solidFill>
                <a:latin typeface="Roboto Bold"/>
              </a:rPr>
              <a:t>Este material está licenciado sob a Licença MIT. É permitido o uso, cópia, modificação, e distribuição deste material para qualquer fim, desde que acompanhado deste aviso de direitos autorais.</a:t>
            </a:r>
          </a:p>
          <a:p>
            <a:pPr algn="ctr">
              <a:lnSpc>
                <a:spcPts val="2400"/>
              </a:lnSpc>
              <a:spcBef>
                <a:spcPct val="0"/>
              </a:spcBef>
            </a:pPr>
          </a:p>
          <a:p>
            <a:pPr algn="ctr">
              <a:lnSpc>
                <a:spcPts val="2400"/>
              </a:lnSpc>
              <a:spcBef>
                <a:spcPct val="0"/>
              </a:spcBef>
            </a:pPr>
            <a:r>
              <a:rPr lang="en-US" sz="2000">
                <a:solidFill>
                  <a:srgbClr val="FFFFFF"/>
                </a:solidFill>
                <a:latin typeface="Roboto Bold"/>
              </a:rPr>
              <a:t>O MATERIAL É FORNECIDO "COMO ESTÁ", SEM GARANTIA DE QUALQUER TIPO, EXPRESSA OU IMPLÍCITA, INCLUINDO, MAS NÃO SE LIMITANDO ÀS GARANTIAS DE COMERCIALIZAÇÃO, ADEQUAÇÃO A UM DETERMINADO FIM E NÃO VIOLAÇÃO. EM HIPÓTESE ALGUMA OS AUTORES OU DETENTORES DE DIREITOS AUTORAIS SERÃO RESPONSÁVEIS POR QUALQUER RECLAMAÇÃO, DANOS OU OUTRA RESPONSABILIDADE, SEJA EM UMA AÇÃO DE CONTRATO, ATO ILÍCITO OU DE OUTRA FORMA, DECORRENTE DE, OU EM CONEXÃO COM O MATERIAL OU O USO OU OUTRAS NEGOCIAÇÕES NO MATERIAL.</a:t>
            </a:r>
          </a:p>
          <a:p>
            <a:pPr algn="ctr">
              <a:lnSpc>
                <a:spcPts val="2400"/>
              </a:lnSpc>
              <a:spcBef>
                <a:spcPct val="0"/>
              </a:spcBef>
            </a:pPr>
          </a:p>
          <a:p>
            <a:pPr algn="ctr">
              <a:lnSpc>
                <a:spcPts val="2400"/>
              </a:lnSpc>
              <a:spcBef>
                <a:spcPct val="0"/>
              </a:spcBef>
            </a:pPr>
            <a:r>
              <a:rPr lang="en-US" sz="2000">
                <a:solidFill>
                  <a:srgbClr val="FFFFFF"/>
                </a:solidFill>
                <a:latin typeface="Roboto Bold"/>
              </a:rPr>
              <a:t>Para mais informações sobre a Licença MIT: https://opensource.org/licenses/MIT.</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090909"/>
        </a:solidFill>
      </p:bgPr>
    </p:bg>
    <p:spTree>
      <p:nvGrpSpPr>
        <p:cNvPr id="1" name=""/>
        <p:cNvGrpSpPr/>
        <p:nvPr/>
      </p:nvGrpSpPr>
      <p:grpSpPr>
        <a:xfrm>
          <a:off x="0" y="0"/>
          <a:ext cx="0" cy="0"/>
          <a:chOff x="0" y="0"/>
          <a:chExt cx="0" cy="0"/>
        </a:xfrm>
      </p:grpSpPr>
      <p:grpSp>
        <p:nvGrpSpPr>
          <p:cNvPr name="Group 2" id="2"/>
          <p:cNvGrpSpPr/>
          <p:nvPr/>
        </p:nvGrpSpPr>
        <p:grpSpPr>
          <a:xfrm rot="0">
            <a:off x="1028700" y="2550574"/>
            <a:ext cx="6908346" cy="5185852"/>
            <a:chOff x="0" y="0"/>
            <a:chExt cx="9211129" cy="6914470"/>
          </a:xfrm>
        </p:grpSpPr>
        <p:sp>
          <p:nvSpPr>
            <p:cNvPr name="TextBox 3" id="3"/>
            <p:cNvSpPr txBox="true"/>
            <p:nvPr/>
          </p:nvSpPr>
          <p:spPr>
            <a:xfrm rot="0">
              <a:off x="0" y="1113745"/>
              <a:ext cx="9211129" cy="5343525"/>
            </a:xfrm>
            <a:prstGeom prst="rect">
              <a:avLst/>
            </a:prstGeom>
          </p:spPr>
          <p:txBody>
            <a:bodyPr anchor="t" rtlCol="false" tIns="0" lIns="0" bIns="0" rIns="0">
              <a:spAutoFit/>
            </a:bodyPr>
            <a:lstStyle/>
            <a:p>
              <a:pPr algn="ctr">
                <a:lnSpc>
                  <a:spcPts val="7889"/>
                </a:lnSpc>
              </a:pPr>
              <a:r>
                <a:rPr lang="en-US" sz="6575">
                  <a:solidFill>
                    <a:srgbClr val="FFFFFF"/>
                  </a:solidFill>
                  <a:latin typeface="Roboto Bold"/>
                </a:rPr>
                <a:t>INTRODUÇÃO</a:t>
              </a:r>
            </a:p>
            <a:p>
              <a:pPr algn="ctr">
                <a:lnSpc>
                  <a:spcPts val="7889"/>
                </a:lnSpc>
              </a:pPr>
              <a:r>
                <a:rPr lang="en-US" sz="6575">
                  <a:solidFill>
                    <a:srgbClr val="FFFFFF"/>
                  </a:solidFill>
                  <a:latin typeface="Roboto Bold"/>
                </a:rPr>
                <a:t>ÀS TECNOLOGIAS</a:t>
              </a:r>
            </a:p>
            <a:p>
              <a:pPr algn="ctr">
                <a:lnSpc>
                  <a:spcPts val="7889"/>
                </a:lnSpc>
              </a:pPr>
              <a:r>
                <a:rPr lang="en-US" sz="6575">
                  <a:solidFill>
                    <a:srgbClr val="FFFFFF"/>
                  </a:solidFill>
                  <a:latin typeface="Roboto Bold"/>
                </a:rPr>
                <a:t>E APRENDIZAGEM</a:t>
              </a:r>
            </a:p>
          </p:txBody>
        </p:sp>
        <p:sp>
          <p:nvSpPr>
            <p:cNvPr name="TextBox 4" id="4"/>
            <p:cNvSpPr txBox="true"/>
            <p:nvPr/>
          </p:nvSpPr>
          <p:spPr>
            <a:xfrm rot="0">
              <a:off x="0" y="-9525"/>
              <a:ext cx="9211129" cy="606425"/>
            </a:xfrm>
            <a:prstGeom prst="rect">
              <a:avLst/>
            </a:prstGeom>
          </p:spPr>
          <p:txBody>
            <a:bodyPr anchor="t" rtlCol="false" tIns="0" lIns="0" bIns="0" rIns="0">
              <a:spAutoFit/>
            </a:bodyPr>
            <a:lstStyle/>
            <a:p>
              <a:pPr algn="ctr">
                <a:lnSpc>
                  <a:spcPts val="3599"/>
                </a:lnSpc>
              </a:pPr>
              <a:r>
                <a:rPr lang="en-US" sz="2999" spc="89">
                  <a:solidFill>
                    <a:srgbClr val="FFBE40"/>
                  </a:solidFill>
                  <a:latin typeface="Roboto Bold"/>
                </a:rPr>
                <a:t>O QUE VEM POR AÍ</a:t>
              </a:r>
            </a:p>
          </p:txBody>
        </p:sp>
      </p:grpSp>
      <p:grpSp>
        <p:nvGrpSpPr>
          <p:cNvPr name="Group 5" id="5"/>
          <p:cNvGrpSpPr/>
          <p:nvPr/>
        </p:nvGrpSpPr>
        <p:grpSpPr>
          <a:xfrm rot="0">
            <a:off x="9284360" y="2673889"/>
            <a:ext cx="7503319" cy="341630"/>
            <a:chOff x="0" y="0"/>
            <a:chExt cx="10004425" cy="455507"/>
          </a:xfrm>
        </p:grpSpPr>
        <p:grpSp>
          <p:nvGrpSpPr>
            <p:cNvPr name="Group 6" id="6"/>
            <p:cNvGrpSpPr/>
            <p:nvPr/>
          </p:nvGrpSpPr>
          <p:grpSpPr>
            <a:xfrm rot="0">
              <a:off x="0" y="112546"/>
              <a:ext cx="230414" cy="230414"/>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E40"/>
              </a:solidFill>
            </p:spPr>
          </p:sp>
        </p:grpSp>
        <p:sp>
          <p:nvSpPr>
            <p:cNvPr name="TextBox 8" id="8"/>
            <p:cNvSpPr txBox="true"/>
            <p:nvPr/>
          </p:nvSpPr>
          <p:spPr>
            <a:xfrm rot="0">
              <a:off x="800554" y="-46990"/>
              <a:ext cx="9203871" cy="492337"/>
            </a:xfrm>
            <a:prstGeom prst="rect">
              <a:avLst/>
            </a:prstGeom>
          </p:spPr>
          <p:txBody>
            <a:bodyPr anchor="t" rtlCol="false" tIns="0" lIns="0" bIns="0" rIns="0">
              <a:spAutoFit/>
            </a:bodyPr>
            <a:lstStyle/>
            <a:p>
              <a:pPr>
                <a:lnSpc>
                  <a:spcPts val="3010"/>
                </a:lnSpc>
              </a:pPr>
              <a:r>
                <a:rPr lang="en-US" sz="2150">
                  <a:solidFill>
                    <a:srgbClr val="FFFFFF"/>
                  </a:solidFill>
                  <a:latin typeface="Roboto"/>
                </a:rPr>
                <a:t>CONTEXTUALIZAÇÃO DO PROBLEMA</a:t>
              </a:r>
            </a:p>
          </p:txBody>
        </p:sp>
      </p:grpSp>
      <p:grpSp>
        <p:nvGrpSpPr>
          <p:cNvPr name="Group 9" id="9"/>
          <p:cNvGrpSpPr/>
          <p:nvPr/>
        </p:nvGrpSpPr>
        <p:grpSpPr>
          <a:xfrm rot="0">
            <a:off x="9284360" y="3588289"/>
            <a:ext cx="7503319" cy="341630"/>
            <a:chOff x="0" y="0"/>
            <a:chExt cx="10004425" cy="455507"/>
          </a:xfrm>
        </p:grpSpPr>
        <p:grpSp>
          <p:nvGrpSpPr>
            <p:cNvPr name="Group 10" id="10"/>
            <p:cNvGrpSpPr/>
            <p:nvPr/>
          </p:nvGrpSpPr>
          <p:grpSpPr>
            <a:xfrm rot="0">
              <a:off x="0" y="112546"/>
              <a:ext cx="230414" cy="230414"/>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E40"/>
              </a:solidFill>
            </p:spPr>
          </p:sp>
        </p:grpSp>
        <p:sp>
          <p:nvSpPr>
            <p:cNvPr name="TextBox 12" id="12"/>
            <p:cNvSpPr txBox="true"/>
            <p:nvPr/>
          </p:nvSpPr>
          <p:spPr>
            <a:xfrm rot="0">
              <a:off x="800554" y="-52070"/>
              <a:ext cx="9203871" cy="502497"/>
            </a:xfrm>
            <a:prstGeom prst="rect">
              <a:avLst/>
            </a:prstGeom>
          </p:spPr>
          <p:txBody>
            <a:bodyPr anchor="t" rtlCol="false" tIns="0" lIns="0" bIns="0" rIns="0">
              <a:spAutoFit/>
            </a:bodyPr>
            <a:lstStyle/>
            <a:p>
              <a:pPr>
                <a:lnSpc>
                  <a:spcPts val="3115"/>
                </a:lnSpc>
              </a:pPr>
              <a:r>
                <a:rPr lang="en-US" sz="2225">
                  <a:solidFill>
                    <a:srgbClr val="FFFFFF"/>
                  </a:solidFill>
                  <a:latin typeface="Roboto"/>
                </a:rPr>
                <a:t>ALGORITMO UTILIZADO</a:t>
              </a:r>
            </a:p>
          </p:txBody>
        </p:sp>
      </p:grpSp>
      <p:grpSp>
        <p:nvGrpSpPr>
          <p:cNvPr name="Group 13" id="13"/>
          <p:cNvGrpSpPr/>
          <p:nvPr/>
        </p:nvGrpSpPr>
        <p:grpSpPr>
          <a:xfrm rot="0">
            <a:off x="9284360" y="4509231"/>
            <a:ext cx="7503319" cy="341630"/>
            <a:chOff x="0" y="0"/>
            <a:chExt cx="10004425" cy="455507"/>
          </a:xfrm>
        </p:grpSpPr>
        <p:grpSp>
          <p:nvGrpSpPr>
            <p:cNvPr name="Group 14" id="14"/>
            <p:cNvGrpSpPr/>
            <p:nvPr/>
          </p:nvGrpSpPr>
          <p:grpSpPr>
            <a:xfrm rot="0">
              <a:off x="0" y="112546"/>
              <a:ext cx="230414" cy="230414"/>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E40"/>
              </a:solidFill>
            </p:spPr>
          </p:sp>
        </p:grpSp>
        <p:sp>
          <p:nvSpPr>
            <p:cNvPr name="TextBox 16" id="16"/>
            <p:cNvSpPr txBox="true"/>
            <p:nvPr/>
          </p:nvSpPr>
          <p:spPr>
            <a:xfrm rot="0">
              <a:off x="800554" y="-57150"/>
              <a:ext cx="9203871" cy="512657"/>
            </a:xfrm>
            <a:prstGeom prst="rect">
              <a:avLst/>
            </a:prstGeom>
          </p:spPr>
          <p:txBody>
            <a:bodyPr anchor="t" rtlCol="false" tIns="0" lIns="0" bIns="0" rIns="0">
              <a:spAutoFit/>
            </a:bodyPr>
            <a:lstStyle/>
            <a:p>
              <a:pPr>
                <a:lnSpc>
                  <a:spcPts val="3219"/>
                </a:lnSpc>
              </a:pPr>
              <a:r>
                <a:rPr lang="en-US" sz="2300">
                  <a:solidFill>
                    <a:srgbClr val="FFFFFF"/>
                  </a:solidFill>
                  <a:latin typeface="Roboto"/>
                </a:rPr>
                <a:t>PRIORIDADES</a:t>
              </a:r>
            </a:p>
          </p:txBody>
        </p:sp>
      </p:grpSp>
      <p:grpSp>
        <p:nvGrpSpPr>
          <p:cNvPr name="Group 17" id="17"/>
          <p:cNvGrpSpPr/>
          <p:nvPr/>
        </p:nvGrpSpPr>
        <p:grpSpPr>
          <a:xfrm rot="0">
            <a:off x="9284360" y="5423631"/>
            <a:ext cx="7503319" cy="341630"/>
            <a:chOff x="0" y="0"/>
            <a:chExt cx="10004425" cy="455507"/>
          </a:xfrm>
        </p:grpSpPr>
        <p:grpSp>
          <p:nvGrpSpPr>
            <p:cNvPr name="Group 18" id="18"/>
            <p:cNvGrpSpPr/>
            <p:nvPr/>
          </p:nvGrpSpPr>
          <p:grpSpPr>
            <a:xfrm rot="0">
              <a:off x="0" y="112546"/>
              <a:ext cx="230414" cy="230414"/>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E40"/>
              </a:solidFill>
            </p:spPr>
          </p:sp>
        </p:grpSp>
        <p:sp>
          <p:nvSpPr>
            <p:cNvPr name="TextBox 20" id="20"/>
            <p:cNvSpPr txBox="true"/>
            <p:nvPr/>
          </p:nvSpPr>
          <p:spPr>
            <a:xfrm rot="0">
              <a:off x="800554" y="-57150"/>
              <a:ext cx="9203871" cy="512657"/>
            </a:xfrm>
            <a:prstGeom prst="rect">
              <a:avLst/>
            </a:prstGeom>
          </p:spPr>
          <p:txBody>
            <a:bodyPr anchor="t" rtlCol="false" tIns="0" lIns="0" bIns="0" rIns="0">
              <a:spAutoFit/>
            </a:bodyPr>
            <a:lstStyle/>
            <a:p>
              <a:pPr>
                <a:lnSpc>
                  <a:spcPts val="3219"/>
                </a:lnSpc>
              </a:pPr>
              <a:r>
                <a:rPr lang="en-US" sz="2300">
                  <a:solidFill>
                    <a:srgbClr val="FFFFFF"/>
                  </a:solidFill>
                  <a:latin typeface="Roboto"/>
                </a:rPr>
                <a:t>FLUXOGRAMAS</a:t>
              </a:r>
            </a:p>
          </p:txBody>
        </p:sp>
      </p:grpSp>
      <p:grpSp>
        <p:nvGrpSpPr>
          <p:cNvPr name="Group 21" id="21"/>
          <p:cNvGrpSpPr/>
          <p:nvPr/>
        </p:nvGrpSpPr>
        <p:grpSpPr>
          <a:xfrm rot="0">
            <a:off x="9284360" y="6357081"/>
            <a:ext cx="7503319" cy="341630"/>
            <a:chOff x="0" y="0"/>
            <a:chExt cx="10004425" cy="455507"/>
          </a:xfrm>
        </p:grpSpPr>
        <p:grpSp>
          <p:nvGrpSpPr>
            <p:cNvPr name="Group 22" id="22"/>
            <p:cNvGrpSpPr/>
            <p:nvPr/>
          </p:nvGrpSpPr>
          <p:grpSpPr>
            <a:xfrm rot="0">
              <a:off x="0" y="112546"/>
              <a:ext cx="230414" cy="230414"/>
              <a:chOff x="0" y="0"/>
              <a:chExt cx="6350000" cy="6350000"/>
            </a:xfrm>
          </p:grpSpPr>
          <p:sp>
            <p:nvSpPr>
              <p:cNvPr name="Freeform 23" id="2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E40"/>
              </a:solidFill>
            </p:spPr>
          </p:sp>
        </p:grpSp>
        <p:sp>
          <p:nvSpPr>
            <p:cNvPr name="TextBox 24" id="24"/>
            <p:cNvSpPr txBox="true"/>
            <p:nvPr/>
          </p:nvSpPr>
          <p:spPr>
            <a:xfrm rot="0">
              <a:off x="800554" y="-57150"/>
              <a:ext cx="9203871" cy="512657"/>
            </a:xfrm>
            <a:prstGeom prst="rect">
              <a:avLst/>
            </a:prstGeom>
          </p:spPr>
          <p:txBody>
            <a:bodyPr anchor="t" rtlCol="false" tIns="0" lIns="0" bIns="0" rIns="0">
              <a:spAutoFit/>
            </a:bodyPr>
            <a:lstStyle/>
            <a:p>
              <a:pPr>
                <a:lnSpc>
                  <a:spcPts val="3219"/>
                </a:lnSpc>
              </a:pPr>
              <a:r>
                <a:rPr lang="en-US" sz="2300">
                  <a:solidFill>
                    <a:srgbClr val="FFFFFF"/>
                  </a:solidFill>
                  <a:latin typeface="Roboto"/>
                </a:rPr>
                <a:t>CASOS FUNCIONAIS</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740979" y="3305175"/>
            <a:ext cx="10518321" cy="3667125"/>
          </a:xfrm>
          <a:prstGeom prst="rect">
            <a:avLst/>
          </a:prstGeom>
        </p:spPr>
        <p:txBody>
          <a:bodyPr anchor="t" rtlCol="false" tIns="0" lIns="0" bIns="0" rIns="0">
            <a:spAutoFit/>
          </a:bodyPr>
          <a:lstStyle/>
          <a:p>
            <a:pPr algn="ctr">
              <a:lnSpc>
                <a:spcPts val="9600"/>
              </a:lnSpc>
            </a:pPr>
            <a:r>
              <a:rPr lang="en-US" sz="8000">
                <a:solidFill>
                  <a:srgbClr val="090909"/>
                </a:solidFill>
                <a:latin typeface="Roboto Bold"/>
              </a:rPr>
              <a:t>CONTEXTUALIZAÇÃO DO</a:t>
            </a:r>
          </a:p>
          <a:p>
            <a:pPr algn="ctr" marL="0" indent="0" lvl="0">
              <a:lnSpc>
                <a:spcPts val="9600"/>
              </a:lnSpc>
              <a:spcBef>
                <a:spcPct val="0"/>
              </a:spcBef>
            </a:pPr>
            <a:r>
              <a:rPr lang="en-US" sz="8000">
                <a:solidFill>
                  <a:srgbClr val="090909"/>
                </a:solidFill>
                <a:latin typeface="Roboto Bold"/>
              </a:rPr>
              <a:t> PROBLEMA</a:t>
            </a:r>
          </a:p>
        </p:txBody>
      </p:sp>
      <p:sp>
        <p:nvSpPr>
          <p:cNvPr name="Freeform 3" id="3"/>
          <p:cNvSpPr/>
          <p:nvPr/>
        </p:nvSpPr>
        <p:spPr>
          <a:xfrm flipH="false" flipV="false" rot="0">
            <a:off x="0" y="0"/>
            <a:ext cx="5486400" cy="10287000"/>
          </a:xfrm>
          <a:custGeom>
            <a:avLst/>
            <a:gdLst/>
            <a:ahLst/>
            <a:cxnLst/>
            <a:rect r="r" b="b" t="t" l="l"/>
            <a:pathLst>
              <a:path h="10287000" w="5486400">
                <a:moveTo>
                  <a:pt x="0" y="0"/>
                </a:moveTo>
                <a:lnTo>
                  <a:pt x="5486400" y="0"/>
                </a:lnTo>
                <a:lnTo>
                  <a:pt x="5486400" y="10287000"/>
                </a:lnTo>
                <a:lnTo>
                  <a:pt x="0" y="10287000"/>
                </a:lnTo>
                <a:lnTo>
                  <a:pt x="0" y="0"/>
                </a:lnTo>
                <a:close/>
              </a:path>
            </a:pathLst>
          </a:custGeom>
          <a:blipFill>
            <a:blip r:embed="rId2"/>
            <a:stretch>
              <a:fillRect l="-173958" t="0" r="-7291"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40404"/>
        </a:solidFill>
      </p:bgPr>
    </p:bg>
    <p:spTree>
      <p:nvGrpSpPr>
        <p:cNvPr id="1" name=""/>
        <p:cNvGrpSpPr/>
        <p:nvPr/>
      </p:nvGrpSpPr>
      <p:grpSpPr>
        <a:xfrm>
          <a:off x="0" y="0"/>
          <a:ext cx="0" cy="0"/>
          <a:chOff x="0" y="0"/>
          <a:chExt cx="0" cy="0"/>
        </a:xfrm>
      </p:grpSpPr>
      <p:sp>
        <p:nvSpPr>
          <p:cNvPr name="Freeform 2" id="2"/>
          <p:cNvSpPr/>
          <p:nvPr/>
        </p:nvSpPr>
        <p:spPr>
          <a:xfrm flipH="false" flipV="false" rot="0">
            <a:off x="7862226" y="2841260"/>
            <a:ext cx="10425774" cy="7445740"/>
          </a:xfrm>
          <a:custGeom>
            <a:avLst/>
            <a:gdLst/>
            <a:ahLst/>
            <a:cxnLst/>
            <a:rect r="r" b="b" t="t" l="l"/>
            <a:pathLst>
              <a:path h="7445740" w="10425774">
                <a:moveTo>
                  <a:pt x="0" y="0"/>
                </a:moveTo>
                <a:lnTo>
                  <a:pt x="10425774" y="0"/>
                </a:lnTo>
                <a:lnTo>
                  <a:pt x="10425774" y="7445740"/>
                </a:lnTo>
                <a:lnTo>
                  <a:pt x="0" y="7445740"/>
                </a:lnTo>
                <a:lnTo>
                  <a:pt x="0" y="0"/>
                </a:lnTo>
                <a:close/>
              </a:path>
            </a:pathLst>
          </a:custGeom>
          <a:blipFill>
            <a:blip r:embed="rId2"/>
            <a:stretch>
              <a:fillRect l="0" t="0" r="0" b="0"/>
            </a:stretch>
          </a:blipFill>
        </p:spPr>
      </p:sp>
      <p:sp>
        <p:nvSpPr>
          <p:cNvPr name="Freeform 3" id="3"/>
          <p:cNvSpPr/>
          <p:nvPr/>
        </p:nvSpPr>
        <p:spPr>
          <a:xfrm flipH="false" flipV="false" rot="0">
            <a:off x="1028700" y="2841260"/>
            <a:ext cx="6131834" cy="4086293"/>
          </a:xfrm>
          <a:custGeom>
            <a:avLst/>
            <a:gdLst/>
            <a:ahLst/>
            <a:cxnLst/>
            <a:rect r="r" b="b" t="t" l="l"/>
            <a:pathLst>
              <a:path h="4086293" w="6131834">
                <a:moveTo>
                  <a:pt x="0" y="0"/>
                </a:moveTo>
                <a:lnTo>
                  <a:pt x="6131834" y="0"/>
                </a:lnTo>
                <a:lnTo>
                  <a:pt x="6131834" y="4086293"/>
                </a:lnTo>
                <a:lnTo>
                  <a:pt x="0" y="4086293"/>
                </a:lnTo>
                <a:lnTo>
                  <a:pt x="0" y="0"/>
                </a:lnTo>
                <a:close/>
              </a:path>
            </a:pathLst>
          </a:custGeom>
          <a:blipFill>
            <a:blip r:embed="rId3"/>
            <a:stretch>
              <a:fillRect l="0" t="0" r="0" b="0"/>
            </a:stretch>
          </a:blipFill>
        </p:spPr>
      </p:sp>
      <p:sp>
        <p:nvSpPr>
          <p:cNvPr name="TextBox 4" id="4"/>
          <p:cNvSpPr txBox="true"/>
          <p:nvPr/>
        </p:nvSpPr>
        <p:spPr>
          <a:xfrm rot="0">
            <a:off x="3490572" y="496291"/>
            <a:ext cx="10785027" cy="2080414"/>
          </a:xfrm>
          <a:prstGeom prst="rect">
            <a:avLst/>
          </a:prstGeom>
        </p:spPr>
        <p:txBody>
          <a:bodyPr anchor="t" rtlCol="false" tIns="0" lIns="0" bIns="0" rIns="0">
            <a:spAutoFit/>
          </a:bodyPr>
          <a:lstStyle/>
          <a:p>
            <a:pPr algn="ctr">
              <a:lnSpc>
                <a:spcPts val="8115"/>
              </a:lnSpc>
            </a:pPr>
            <a:r>
              <a:rPr lang="en-US" sz="6763">
                <a:solidFill>
                  <a:srgbClr val="FFFFFF"/>
                </a:solidFill>
                <a:latin typeface="Roboto Bold"/>
              </a:rPr>
              <a:t>CONTEXTUALIZAÇÃO DO</a:t>
            </a:r>
          </a:p>
          <a:p>
            <a:pPr algn="ctr" marL="0" indent="0" lvl="0">
              <a:lnSpc>
                <a:spcPts val="8115"/>
              </a:lnSpc>
              <a:spcBef>
                <a:spcPct val="0"/>
              </a:spcBef>
            </a:pPr>
            <a:r>
              <a:rPr lang="en-US" sz="6763">
                <a:solidFill>
                  <a:srgbClr val="FFFFFF"/>
                </a:solidFill>
                <a:latin typeface="Roboto Bold"/>
              </a:rPr>
              <a:t> PROBLEMA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90909"/>
        </a:solidFill>
      </p:bgPr>
    </p:bg>
    <p:spTree>
      <p:nvGrpSpPr>
        <p:cNvPr id="1" name=""/>
        <p:cNvGrpSpPr/>
        <p:nvPr/>
      </p:nvGrpSpPr>
      <p:grpSpPr>
        <a:xfrm>
          <a:off x="0" y="0"/>
          <a:ext cx="0" cy="0"/>
          <a:chOff x="0" y="0"/>
          <a:chExt cx="0" cy="0"/>
        </a:xfrm>
      </p:grpSpPr>
      <p:sp>
        <p:nvSpPr>
          <p:cNvPr name="Freeform 2" id="2"/>
          <p:cNvSpPr/>
          <p:nvPr/>
        </p:nvSpPr>
        <p:spPr>
          <a:xfrm flipH="false" flipV="false" rot="0">
            <a:off x="3037010" y="3625807"/>
            <a:ext cx="12213981" cy="6661193"/>
          </a:xfrm>
          <a:custGeom>
            <a:avLst/>
            <a:gdLst/>
            <a:ahLst/>
            <a:cxnLst/>
            <a:rect r="r" b="b" t="t" l="l"/>
            <a:pathLst>
              <a:path h="6661193" w="12213981">
                <a:moveTo>
                  <a:pt x="0" y="0"/>
                </a:moveTo>
                <a:lnTo>
                  <a:pt x="12213980" y="0"/>
                </a:lnTo>
                <a:lnTo>
                  <a:pt x="12213980" y="6661193"/>
                </a:lnTo>
                <a:lnTo>
                  <a:pt x="0" y="6661193"/>
                </a:lnTo>
                <a:lnTo>
                  <a:pt x="0" y="0"/>
                </a:lnTo>
                <a:close/>
              </a:path>
            </a:pathLst>
          </a:custGeom>
          <a:blipFill>
            <a:blip r:embed="rId2"/>
            <a:stretch>
              <a:fillRect l="0" t="0" r="0" b="0"/>
            </a:stretch>
          </a:blipFill>
        </p:spPr>
      </p:sp>
      <p:sp>
        <p:nvSpPr>
          <p:cNvPr name="TextBox 3" id="3"/>
          <p:cNvSpPr txBox="true"/>
          <p:nvPr/>
        </p:nvSpPr>
        <p:spPr>
          <a:xfrm rot="0">
            <a:off x="3296841" y="714375"/>
            <a:ext cx="11694319" cy="2333625"/>
          </a:xfrm>
          <a:prstGeom prst="rect">
            <a:avLst/>
          </a:prstGeom>
        </p:spPr>
        <p:txBody>
          <a:bodyPr anchor="t" rtlCol="false" tIns="0" lIns="0" bIns="0" rIns="0">
            <a:spAutoFit/>
          </a:bodyPr>
          <a:lstStyle/>
          <a:p>
            <a:pPr algn="ctr">
              <a:lnSpc>
                <a:spcPts val="9180"/>
              </a:lnSpc>
            </a:pPr>
            <a:r>
              <a:rPr lang="en-US" sz="7650">
                <a:solidFill>
                  <a:srgbClr val="FFFFFF"/>
                </a:solidFill>
                <a:latin typeface="Roboto Bold"/>
              </a:rPr>
              <a:t>ALGORITMO DE SISTEMA DE TEMPO REAL</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09090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826393" y="4124325"/>
          <a:ext cx="7317607" cy="5133975"/>
        </p:xfrm>
        <a:graphic>
          <a:graphicData uri="http://schemas.openxmlformats.org/drawingml/2006/table">
            <a:tbl>
              <a:tblPr/>
              <a:tblGrid>
                <a:gridCol w="3604945"/>
                <a:gridCol w="3712662"/>
              </a:tblGrid>
              <a:tr h="1026795">
                <a:tc>
                  <a:txBody>
                    <a:bodyPr anchor="t" rtlCol="false"/>
                    <a:lstStyle/>
                    <a:p>
                      <a:pPr algn="ctr">
                        <a:lnSpc>
                          <a:spcPts val="2800"/>
                        </a:lnSpc>
                        <a:defRPr/>
                      </a:pPr>
                      <a:r>
                        <a:rPr lang="en-US" sz="2000">
                          <a:solidFill>
                            <a:srgbClr val="FFFFFF"/>
                          </a:solidFill>
                          <a:latin typeface="Poppins Light Bold"/>
                        </a:rPr>
                        <a:t>PROCESSO</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PRIORIDADE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6795">
                <a:tc>
                  <a:txBody>
                    <a:bodyPr anchor="t" rtlCol="false"/>
                    <a:lstStyle/>
                    <a:p>
                      <a:pPr algn="ctr">
                        <a:lnSpc>
                          <a:spcPts val="2800"/>
                        </a:lnSpc>
                        <a:defRPr/>
                      </a:pPr>
                      <a:r>
                        <a:rPr lang="en-US" sz="2000">
                          <a:solidFill>
                            <a:srgbClr val="FFFFFF"/>
                          </a:solidFill>
                          <a:latin typeface="Poppins Light Bold"/>
                        </a:rPr>
                        <a:t>AcionarSemafaroTarefa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4</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6795">
                <a:tc>
                  <a:txBody>
                    <a:bodyPr anchor="t" rtlCol="false"/>
                    <a:lstStyle/>
                    <a:p>
                      <a:pPr algn="ctr">
                        <a:lnSpc>
                          <a:spcPts val="2800"/>
                        </a:lnSpc>
                        <a:defRPr/>
                      </a:pPr>
                      <a:r>
                        <a:rPr lang="en-US" sz="2000">
                          <a:solidFill>
                            <a:srgbClr val="FFFFFF"/>
                          </a:solidFill>
                          <a:latin typeface="Poppins Light"/>
                        </a:rPr>
                        <a:t>ControlarSemafaroTask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3</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6795">
                <a:tc>
                  <a:txBody>
                    <a:bodyPr anchor="t" rtlCol="false"/>
                    <a:lstStyle/>
                    <a:p>
                      <a:pPr algn="ctr">
                        <a:lnSpc>
                          <a:spcPts val="2800"/>
                        </a:lnSpc>
                        <a:defRPr/>
                      </a:pPr>
                      <a:r>
                        <a:rPr lang="en-US" sz="2000">
                          <a:solidFill>
                            <a:srgbClr val="FFFFFF"/>
                          </a:solidFill>
                          <a:latin typeface="Poppins Light Bold"/>
                        </a:rPr>
                        <a:t>VerificarBotaoAzulTask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2</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6795">
                <a:tc>
                  <a:txBody>
                    <a:bodyPr anchor="t" rtlCol="false"/>
                    <a:lstStyle/>
                    <a:p>
                      <a:pPr algn="ctr">
                        <a:lnSpc>
                          <a:spcPts val="2800"/>
                        </a:lnSpc>
                        <a:defRPr/>
                      </a:pPr>
                      <a:r>
                        <a:rPr lang="en-US" sz="2000">
                          <a:solidFill>
                            <a:srgbClr val="FFFFFF"/>
                          </a:solidFill>
                          <a:latin typeface="Poppins Light Bold"/>
                        </a:rPr>
                        <a:t>ReiniciarSistemaTask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Poppins Light Bold"/>
                        </a:rPr>
                        <a:t>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3" id="3"/>
          <p:cNvSpPr txBox="true"/>
          <p:nvPr/>
        </p:nvSpPr>
        <p:spPr>
          <a:xfrm rot="0">
            <a:off x="3296841" y="714375"/>
            <a:ext cx="11694319" cy="2333625"/>
          </a:xfrm>
          <a:prstGeom prst="rect">
            <a:avLst/>
          </a:prstGeom>
        </p:spPr>
        <p:txBody>
          <a:bodyPr anchor="t" rtlCol="false" tIns="0" lIns="0" bIns="0" rIns="0">
            <a:spAutoFit/>
          </a:bodyPr>
          <a:lstStyle/>
          <a:p>
            <a:pPr algn="ctr">
              <a:lnSpc>
                <a:spcPts val="9180"/>
              </a:lnSpc>
            </a:pPr>
            <a:r>
              <a:rPr lang="en-US" sz="7650">
                <a:solidFill>
                  <a:srgbClr val="FFFFFF"/>
                </a:solidFill>
                <a:latin typeface="Roboto Bold"/>
              </a:rPr>
              <a:t>PRIORIDADES DOS PROCESSOS</a:t>
            </a:r>
          </a:p>
        </p:txBody>
      </p:sp>
      <p:sp>
        <p:nvSpPr>
          <p:cNvPr name="TextBox 4" id="4"/>
          <p:cNvSpPr txBox="true"/>
          <p:nvPr/>
        </p:nvSpPr>
        <p:spPr>
          <a:xfrm rot="0">
            <a:off x="9292670" y="5395596"/>
            <a:ext cx="8995330" cy="4742734"/>
          </a:xfrm>
          <a:prstGeom prst="rect">
            <a:avLst/>
          </a:prstGeom>
        </p:spPr>
        <p:txBody>
          <a:bodyPr anchor="t" rtlCol="false" tIns="0" lIns="0" bIns="0" rIns="0">
            <a:spAutoFit/>
          </a:bodyPr>
          <a:lstStyle/>
          <a:p>
            <a:pPr>
              <a:lnSpc>
                <a:spcPts val="3373"/>
              </a:lnSpc>
            </a:pPr>
            <a:r>
              <a:rPr lang="en-US" sz="2409">
                <a:solidFill>
                  <a:srgbClr val="FFFFFF"/>
                </a:solidFill>
                <a:latin typeface="Open Sans"/>
              </a:rPr>
              <a:t>Ta</a:t>
            </a:r>
            <a:r>
              <a:rPr lang="en-US" sz="2409">
                <a:solidFill>
                  <a:srgbClr val="FFFFFF"/>
                </a:solidFill>
                <a:latin typeface="Open Sans"/>
              </a:rPr>
              <a:t>refa que aciona o semáforo.</a:t>
            </a:r>
          </a:p>
          <a:p>
            <a:pPr>
              <a:lnSpc>
                <a:spcPts val="3373"/>
              </a:lnSpc>
            </a:pPr>
          </a:p>
          <a:p>
            <a:pPr>
              <a:lnSpc>
                <a:spcPts val="3373"/>
              </a:lnSpc>
            </a:pPr>
            <a:r>
              <a:rPr lang="en-US" sz="2409">
                <a:solidFill>
                  <a:srgbClr val="FFFFFF"/>
                </a:solidFill>
                <a:latin typeface="Open Sans"/>
              </a:rPr>
              <a:t>Tarefa principal que controla o semáforo e responde a eventos.</a:t>
            </a:r>
          </a:p>
          <a:p>
            <a:pPr>
              <a:lnSpc>
                <a:spcPts val="3373"/>
              </a:lnSpc>
            </a:pPr>
          </a:p>
          <a:p>
            <a:pPr>
              <a:lnSpc>
                <a:spcPts val="3373"/>
              </a:lnSpc>
            </a:pPr>
            <a:r>
              <a:rPr lang="en-US" sz="2409">
                <a:solidFill>
                  <a:srgbClr val="FFFFFF"/>
                </a:solidFill>
                <a:latin typeface="Open Sans"/>
              </a:rPr>
              <a:t>Tarefa que verifica o botão azul e envia sinais para o fila.</a:t>
            </a:r>
          </a:p>
          <a:p>
            <a:pPr>
              <a:lnSpc>
                <a:spcPts val="3373"/>
              </a:lnSpc>
            </a:pPr>
          </a:p>
          <a:p>
            <a:pPr>
              <a:lnSpc>
                <a:spcPts val="3373"/>
              </a:lnSpc>
            </a:pPr>
            <a:r>
              <a:rPr lang="en-US" sz="2409">
                <a:solidFill>
                  <a:srgbClr val="FFFFFF"/>
                </a:solidFill>
                <a:latin typeface="Open Sans"/>
              </a:rPr>
              <a:t>Tarefa que reinicia o sistema com base nos sinais recebidos pelo fila.</a:t>
            </a:r>
          </a:p>
          <a:p>
            <a:pPr>
              <a:lnSpc>
                <a:spcPts val="3754"/>
              </a:lnSpc>
            </a:pPr>
          </a:p>
          <a:p>
            <a:pPr algn="ctr">
              <a:lnSpc>
                <a:spcPts val="3754"/>
              </a:lnSpc>
            </a:pPr>
          </a:p>
        </p:txBody>
      </p:sp>
      <p:grpSp>
        <p:nvGrpSpPr>
          <p:cNvPr name="Group 5" id="5"/>
          <p:cNvGrpSpPr/>
          <p:nvPr/>
        </p:nvGrpSpPr>
        <p:grpSpPr>
          <a:xfrm rot="0">
            <a:off x="9479879" y="5539553"/>
            <a:ext cx="172811" cy="172811"/>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E40"/>
            </a:solidFill>
          </p:spPr>
        </p:sp>
      </p:grpSp>
      <p:grpSp>
        <p:nvGrpSpPr>
          <p:cNvPr name="Group 7" id="7"/>
          <p:cNvGrpSpPr/>
          <p:nvPr/>
        </p:nvGrpSpPr>
        <p:grpSpPr>
          <a:xfrm rot="0">
            <a:off x="9479879" y="6387796"/>
            <a:ext cx="172811" cy="172811"/>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E40"/>
            </a:solidFill>
          </p:spPr>
        </p:sp>
      </p:grpSp>
      <p:grpSp>
        <p:nvGrpSpPr>
          <p:cNvPr name="Group 9" id="9"/>
          <p:cNvGrpSpPr/>
          <p:nvPr/>
        </p:nvGrpSpPr>
        <p:grpSpPr>
          <a:xfrm rot="0">
            <a:off x="9479879" y="7667749"/>
            <a:ext cx="172811" cy="172811"/>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E40"/>
            </a:solidFill>
          </p:spPr>
        </p:sp>
      </p:grpSp>
      <p:grpSp>
        <p:nvGrpSpPr>
          <p:cNvPr name="Group 11" id="11"/>
          <p:cNvGrpSpPr/>
          <p:nvPr/>
        </p:nvGrpSpPr>
        <p:grpSpPr>
          <a:xfrm rot="0">
            <a:off x="9479879" y="8520118"/>
            <a:ext cx="172811" cy="172811"/>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E40"/>
            </a:solid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90909"/>
        </a:solidFill>
      </p:bgPr>
    </p:bg>
    <p:spTree>
      <p:nvGrpSpPr>
        <p:cNvPr id="1" name=""/>
        <p:cNvGrpSpPr/>
        <p:nvPr/>
      </p:nvGrpSpPr>
      <p:grpSpPr>
        <a:xfrm>
          <a:off x="0" y="0"/>
          <a:ext cx="0" cy="0"/>
          <a:chOff x="0" y="0"/>
          <a:chExt cx="0" cy="0"/>
        </a:xfrm>
      </p:grpSpPr>
      <p:sp>
        <p:nvSpPr>
          <p:cNvPr name="Freeform 2" id="2"/>
          <p:cNvSpPr/>
          <p:nvPr/>
        </p:nvSpPr>
        <p:spPr>
          <a:xfrm flipH="false" flipV="false" rot="0">
            <a:off x="3807951" y="2549498"/>
            <a:ext cx="10672099" cy="7289317"/>
          </a:xfrm>
          <a:custGeom>
            <a:avLst/>
            <a:gdLst/>
            <a:ahLst/>
            <a:cxnLst/>
            <a:rect r="r" b="b" t="t" l="l"/>
            <a:pathLst>
              <a:path h="7289317" w="10672099">
                <a:moveTo>
                  <a:pt x="0" y="0"/>
                </a:moveTo>
                <a:lnTo>
                  <a:pt x="10672098" y="0"/>
                </a:lnTo>
                <a:lnTo>
                  <a:pt x="10672098" y="7289318"/>
                </a:lnTo>
                <a:lnTo>
                  <a:pt x="0" y="7289318"/>
                </a:lnTo>
                <a:lnTo>
                  <a:pt x="0" y="0"/>
                </a:lnTo>
                <a:close/>
              </a:path>
            </a:pathLst>
          </a:custGeom>
          <a:blipFill>
            <a:blip r:embed="rId2"/>
            <a:stretch>
              <a:fillRect l="0" t="0" r="0" b="0"/>
            </a:stretch>
          </a:blipFill>
        </p:spPr>
      </p:sp>
      <p:sp>
        <p:nvSpPr>
          <p:cNvPr name="TextBox 3" id="3"/>
          <p:cNvSpPr txBox="true"/>
          <p:nvPr/>
        </p:nvSpPr>
        <p:spPr>
          <a:xfrm rot="0">
            <a:off x="3296841" y="1019175"/>
            <a:ext cx="11694319" cy="1171575"/>
          </a:xfrm>
          <a:prstGeom prst="rect">
            <a:avLst/>
          </a:prstGeom>
        </p:spPr>
        <p:txBody>
          <a:bodyPr anchor="t" rtlCol="false" tIns="0" lIns="0" bIns="0" rIns="0">
            <a:spAutoFit/>
          </a:bodyPr>
          <a:lstStyle/>
          <a:p>
            <a:pPr algn="ctr">
              <a:lnSpc>
                <a:spcPts val="9180"/>
              </a:lnSpc>
            </a:pPr>
            <a:r>
              <a:rPr lang="en-US" sz="7650">
                <a:solidFill>
                  <a:srgbClr val="FFFFFF"/>
                </a:solidFill>
                <a:latin typeface="Roboto Bold"/>
              </a:rPr>
              <a:t>FLUXOGRAMAS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90909"/>
        </a:solidFill>
      </p:bgPr>
    </p:bg>
    <p:spTree>
      <p:nvGrpSpPr>
        <p:cNvPr id="1" name=""/>
        <p:cNvGrpSpPr/>
        <p:nvPr/>
      </p:nvGrpSpPr>
      <p:grpSpPr>
        <a:xfrm>
          <a:off x="0" y="0"/>
          <a:ext cx="0" cy="0"/>
          <a:chOff x="0" y="0"/>
          <a:chExt cx="0" cy="0"/>
        </a:xfrm>
      </p:grpSpPr>
      <p:sp>
        <p:nvSpPr>
          <p:cNvPr name="Freeform 2" id="2"/>
          <p:cNvSpPr/>
          <p:nvPr/>
        </p:nvSpPr>
        <p:spPr>
          <a:xfrm flipH="false" flipV="false" rot="0">
            <a:off x="4972478" y="3417313"/>
            <a:ext cx="8123299" cy="5840987"/>
          </a:xfrm>
          <a:custGeom>
            <a:avLst/>
            <a:gdLst/>
            <a:ahLst/>
            <a:cxnLst/>
            <a:rect r="r" b="b" t="t" l="l"/>
            <a:pathLst>
              <a:path h="5840987" w="8123299">
                <a:moveTo>
                  <a:pt x="0" y="0"/>
                </a:moveTo>
                <a:lnTo>
                  <a:pt x="8123298" y="0"/>
                </a:lnTo>
                <a:lnTo>
                  <a:pt x="8123298" y="5840987"/>
                </a:lnTo>
                <a:lnTo>
                  <a:pt x="0" y="5840987"/>
                </a:lnTo>
                <a:lnTo>
                  <a:pt x="0" y="0"/>
                </a:lnTo>
                <a:close/>
              </a:path>
            </a:pathLst>
          </a:custGeom>
          <a:blipFill>
            <a:blip r:embed="rId2"/>
            <a:stretch>
              <a:fillRect l="0" t="0" r="0" b="0"/>
            </a:stretch>
          </a:blipFill>
        </p:spPr>
      </p:sp>
      <p:sp>
        <p:nvSpPr>
          <p:cNvPr name="TextBox 3" id="3"/>
          <p:cNvSpPr txBox="true"/>
          <p:nvPr/>
        </p:nvSpPr>
        <p:spPr>
          <a:xfrm rot="0">
            <a:off x="3296841" y="1295400"/>
            <a:ext cx="11694319" cy="1171575"/>
          </a:xfrm>
          <a:prstGeom prst="rect">
            <a:avLst/>
          </a:prstGeom>
        </p:spPr>
        <p:txBody>
          <a:bodyPr anchor="t" rtlCol="false" tIns="0" lIns="0" bIns="0" rIns="0">
            <a:spAutoFit/>
          </a:bodyPr>
          <a:lstStyle/>
          <a:p>
            <a:pPr algn="ctr">
              <a:lnSpc>
                <a:spcPts val="9180"/>
              </a:lnSpc>
            </a:pPr>
            <a:r>
              <a:rPr lang="en-US" sz="7650">
                <a:solidFill>
                  <a:srgbClr val="FFFFFF"/>
                </a:solidFill>
                <a:latin typeface="Roboto Bold"/>
              </a:rPr>
              <a:t>CASOS FUNCIONAIS</a:t>
            </a:r>
          </a:p>
        </p:txBody>
      </p:sp>
      <p:sp>
        <p:nvSpPr>
          <p:cNvPr name="TextBox 4" id="4"/>
          <p:cNvSpPr txBox="true"/>
          <p:nvPr/>
        </p:nvSpPr>
        <p:spPr>
          <a:xfrm rot="0">
            <a:off x="6575822" y="2935983"/>
            <a:ext cx="8415338" cy="481330"/>
          </a:xfrm>
          <a:prstGeom prst="rect">
            <a:avLst/>
          </a:prstGeom>
        </p:spPr>
        <p:txBody>
          <a:bodyPr anchor="t" rtlCol="false" tIns="0" lIns="0" bIns="0" rIns="0">
            <a:spAutoFit/>
          </a:bodyPr>
          <a:lstStyle/>
          <a:p>
            <a:pPr>
              <a:lnSpc>
                <a:spcPts val="3920"/>
              </a:lnSpc>
            </a:pPr>
            <a:r>
              <a:rPr lang="en-US" sz="2800">
                <a:solidFill>
                  <a:srgbClr val="FFFFFF"/>
                </a:solidFill>
                <a:latin typeface="Open Sans"/>
              </a:rPr>
              <a:t>Estado desligado do sistema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90909"/>
        </a:solidFill>
      </p:bgPr>
    </p:bg>
    <p:spTree>
      <p:nvGrpSpPr>
        <p:cNvPr id="1" name=""/>
        <p:cNvGrpSpPr/>
        <p:nvPr/>
      </p:nvGrpSpPr>
      <p:grpSpPr>
        <a:xfrm>
          <a:off x="0" y="0"/>
          <a:ext cx="0" cy="0"/>
          <a:chOff x="0" y="0"/>
          <a:chExt cx="0" cy="0"/>
        </a:xfrm>
      </p:grpSpPr>
      <p:sp>
        <p:nvSpPr>
          <p:cNvPr name="Freeform 2" id="2"/>
          <p:cNvSpPr/>
          <p:nvPr/>
        </p:nvSpPr>
        <p:spPr>
          <a:xfrm flipH="false" flipV="false" rot="0">
            <a:off x="5992831" y="3417313"/>
            <a:ext cx="6302338" cy="6466248"/>
          </a:xfrm>
          <a:custGeom>
            <a:avLst/>
            <a:gdLst/>
            <a:ahLst/>
            <a:cxnLst/>
            <a:rect r="r" b="b" t="t" l="l"/>
            <a:pathLst>
              <a:path h="6466248" w="6302338">
                <a:moveTo>
                  <a:pt x="0" y="0"/>
                </a:moveTo>
                <a:lnTo>
                  <a:pt x="6302338" y="0"/>
                </a:lnTo>
                <a:lnTo>
                  <a:pt x="6302338" y="6466247"/>
                </a:lnTo>
                <a:lnTo>
                  <a:pt x="0" y="6466247"/>
                </a:lnTo>
                <a:lnTo>
                  <a:pt x="0" y="0"/>
                </a:lnTo>
                <a:close/>
              </a:path>
            </a:pathLst>
          </a:custGeom>
          <a:blipFill>
            <a:blip r:embed="rId2"/>
            <a:stretch>
              <a:fillRect l="0" t="0" r="0" b="0"/>
            </a:stretch>
          </a:blipFill>
        </p:spPr>
      </p:sp>
      <p:sp>
        <p:nvSpPr>
          <p:cNvPr name="TextBox 3" id="3"/>
          <p:cNvSpPr txBox="true"/>
          <p:nvPr/>
        </p:nvSpPr>
        <p:spPr>
          <a:xfrm rot="0">
            <a:off x="3296841" y="1295400"/>
            <a:ext cx="11694319" cy="1171575"/>
          </a:xfrm>
          <a:prstGeom prst="rect">
            <a:avLst/>
          </a:prstGeom>
        </p:spPr>
        <p:txBody>
          <a:bodyPr anchor="t" rtlCol="false" tIns="0" lIns="0" bIns="0" rIns="0">
            <a:spAutoFit/>
          </a:bodyPr>
          <a:lstStyle/>
          <a:p>
            <a:pPr algn="ctr">
              <a:lnSpc>
                <a:spcPts val="9180"/>
              </a:lnSpc>
            </a:pPr>
            <a:r>
              <a:rPr lang="en-US" sz="7650">
                <a:solidFill>
                  <a:srgbClr val="FFFFFF"/>
                </a:solidFill>
                <a:latin typeface="Roboto Bold"/>
              </a:rPr>
              <a:t>CASOS FUNCIONAIS</a:t>
            </a:r>
          </a:p>
        </p:txBody>
      </p:sp>
      <p:sp>
        <p:nvSpPr>
          <p:cNvPr name="TextBox 4" id="4"/>
          <p:cNvSpPr txBox="true"/>
          <p:nvPr/>
        </p:nvSpPr>
        <p:spPr>
          <a:xfrm rot="0">
            <a:off x="7004447" y="2935983"/>
            <a:ext cx="8415338" cy="481330"/>
          </a:xfrm>
          <a:prstGeom prst="rect">
            <a:avLst/>
          </a:prstGeom>
        </p:spPr>
        <p:txBody>
          <a:bodyPr anchor="t" rtlCol="false" tIns="0" lIns="0" bIns="0" rIns="0">
            <a:spAutoFit/>
          </a:bodyPr>
          <a:lstStyle/>
          <a:p>
            <a:pPr>
              <a:lnSpc>
                <a:spcPts val="3920"/>
              </a:lnSpc>
            </a:pPr>
            <a:r>
              <a:rPr lang="en-US" sz="2800">
                <a:solidFill>
                  <a:srgbClr val="FFFFFF"/>
                </a:solidFill>
                <a:latin typeface="Open Sans"/>
              </a:rPr>
              <a:t>Estado inicial do sistema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DAF0_3cKG-E</dc:identifier>
  <dcterms:modified xsi:type="dcterms:W3CDTF">2011-08-01T06:04:30Z</dcterms:modified>
  <cp:revision>1</cp:revision>
  <dc:title>Universidade FEDERAL DO MARANHÃO</dc:title>
</cp:coreProperties>
</file>